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56" r:id="rId2"/>
    <p:sldId id="280" r:id="rId3"/>
    <p:sldId id="284" r:id="rId4"/>
    <p:sldId id="282" r:id="rId5"/>
    <p:sldId id="283" r:id="rId6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charset="0"/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accent2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43"/>
  </p:normalViewPr>
  <p:slideViewPr>
    <p:cSldViewPr>
      <p:cViewPr>
        <p:scale>
          <a:sx n="100" d="100"/>
          <a:sy n="100" d="100"/>
        </p:scale>
        <p:origin x="2720" y="5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3904" y="64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2009–2011 National Academy Foundation.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fld id="{E181F966-DC9E-4FC3-903E-92C2CF5A884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8833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  <a:latin typeface="Arial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2009–2011 National Academy Foundation. All rights reserved.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chemeClr val="tx1"/>
                </a:solidFill>
              </a:defRPr>
            </a:lvl1pPr>
          </a:lstStyle>
          <a:p>
            <a:fld id="{8E846667-61B8-4A66-A394-2716CF297D9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1665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Relationship Id="rId3" Type="http://schemas.openxmlformats.org/officeDocument/2006/relationships/hyperlink" Target="http://commons.wikimedia.org/wiki/File:Monument_Valley.JPG" TargetMode="Externa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8686800"/>
            <a:ext cx="4724400" cy="457200"/>
          </a:xfr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31706-7A5D-4BD5-8725-EBCB5BBE635E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3" name="Notes Placeholder 5"/>
          <p:cNvSpPr>
            <a:spLocks noGrp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30000"/>
              </a:spcBef>
              <a:buClrTx/>
              <a:buSzTx/>
              <a:buFontTx/>
              <a:buNone/>
            </a:pPr>
            <a:endParaRPr lang="en-US" sz="1200" i="0" dirty="0">
              <a:solidFill>
                <a:schemeClr val="tx1"/>
              </a:solidFill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35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8686800"/>
            <a:ext cx="4495800" cy="457200"/>
          </a:xfrm>
          <a:noFill/>
        </p:spPr>
        <p:txBody>
          <a:bodyPr/>
          <a:lstStyle/>
          <a:p>
            <a:endParaRPr lang="en-US" dirty="0"/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A48EAE-6F11-4C87-89CD-4941F9DAAC5C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1" name="Notes Placeholder 5"/>
          <p:cNvSpPr>
            <a:spLocks noGrp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eaLnBrk="0" hangingPunct="0">
              <a:lnSpc>
                <a:spcPct val="100000"/>
              </a:lnSpc>
              <a:spcBef>
                <a:spcPct val="30000"/>
              </a:spcBef>
              <a:buClrTx/>
              <a:buSzTx/>
              <a:buFontTx/>
              <a:buNone/>
            </a:pPr>
            <a:endParaRPr lang="en-US" sz="120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382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[EDITORIAL NOTE: Photo</a:t>
            </a:r>
            <a:r>
              <a:rPr lang="en-US" baseline="0" dirty="0" smtClean="0"/>
              <a:t> from Wikimedia Commons, shared under Creative Commons attribution </a:t>
            </a:r>
            <a:r>
              <a:rPr lang="en-US" baseline="0" dirty="0" smtClean="0">
                <a:hlinkClick r:id="rId3"/>
              </a:rPr>
              <a:t>http://commons.wikimedia.org/wiki/File:Monument_Valley.JPG</a:t>
            </a:r>
            <a:r>
              <a:rPr lang="en-US" baseline="0" dirty="0" smtClean="0"/>
              <a:t>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846667-61B8-4A66-A394-2716CF297D9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23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846667-61B8-4A66-A394-2716CF297D9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603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846667-61B8-4A66-A394-2716CF297D9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10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0" y="1676400"/>
            <a:ext cx="9144000" cy="7778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286000" y="3352800"/>
            <a:ext cx="4572000" cy="70802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741030-8BE4-4946-84FE-E0656911B25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76200"/>
            <a:ext cx="21336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-76200"/>
            <a:ext cx="62484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94E6C-1346-4BBB-9C82-C8B9AF796E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6553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371600"/>
            <a:ext cx="8382000" cy="4800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214D7D-B334-41CB-A4E4-B58D27DC17B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2F57D6-E57B-4E35-8DBC-577747A2FBD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4F83D3-AF0B-4DED-A0D2-5A71DC966DA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A62DE3-0F09-463B-9179-56320941B95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B7BBD3-E174-4996-ABFD-D9DE11DA194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73C6B8-778B-489B-AAC9-C2ED2114F56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931394-B703-49D3-9C6D-1ED9606AF74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9DAF5C-8C0C-4F9F-A3BA-DD80ED98DF3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903940-25A4-4E71-AECB-0213ED284D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-76200"/>
            <a:ext cx="655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fld id="{521DBD04-AFF8-4E0E-BFE7-027C122C2F64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 userDrawn="1"/>
        </p:nvSpPr>
        <p:spPr>
          <a:xfrm>
            <a:off x="0" y="914400"/>
            <a:ext cx="9144000" cy="219075"/>
          </a:xfrm>
          <a:prstGeom prst="rect">
            <a:avLst/>
          </a:prstGeom>
          <a:gradFill flip="none" rotWithShape="1">
            <a:gsLst>
              <a:gs pos="0">
                <a:srgbClr val="335C9E"/>
              </a:gs>
              <a:gs pos="39999">
                <a:srgbClr val="6E93D0"/>
              </a:gs>
              <a:gs pos="90000">
                <a:schemeClr val="bg1"/>
              </a:gs>
              <a:gs pos="100000">
                <a:schemeClr val="bg1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-110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-110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-110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-110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-110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-110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60000"/>
        <a:buFont typeface="Times" charset="0"/>
        <a:buChar char="•"/>
        <a:defRPr sz="2200">
          <a:solidFill>
            <a:schemeClr val="accent2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2000">
          <a:solidFill>
            <a:schemeClr val="accent2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600">
          <a:solidFill>
            <a:schemeClr val="accent2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  <a:ea typeface="ＭＳ Ｐゴシック" pitchFamily="-11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10" charset="0"/>
        <a:buChar char="•"/>
        <a:defRPr sz="1400" i="1">
          <a:solidFill>
            <a:schemeClr val="accent2"/>
          </a:solidFill>
          <a:latin typeface="+mn-lt"/>
          <a:ea typeface="ＭＳ Ｐゴシック" pitchFamily="-11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10" charset="0"/>
        <a:buChar char="•"/>
        <a:defRPr sz="1400" i="1">
          <a:solidFill>
            <a:schemeClr val="accent2"/>
          </a:solidFill>
          <a:latin typeface="+mn-lt"/>
          <a:ea typeface="ＭＳ Ｐゴシック" pitchFamily="-11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10" charset="0"/>
        <a:buChar char="•"/>
        <a:defRPr sz="1400" i="1">
          <a:solidFill>
            <a:schemeClr val="accent2"/>
          </a:solidFill>
          <a:latin typeface="+mn-lt"/>
          <a:ea typeface="ＭＳ Ｐゴシック" pitchFamily="-11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-110" charset="0"/>
        <a:buChar char="•"/>
        <a:defRPr sz="1400" i="1">
          <a:solidFill>
            <a:schemeClr val="accent2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7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743200"/>
            <a:ext cx="8763000" cy="31242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</a:rPr>
              <a:t>Unit 4, Lesson 10</a:t>
            </a:r>
            <a:r>
              <a:rPr lang="en-US" b="1" dirty="0" smtClean="0">
                <a:latin typeface="Arial" charset="0"/>
                <a:ea typeface="ＭＳ Ｐゴシック" charset="-128"/>
              </a:rPr>
              <a:t/>
            </a:r>
            <a:br>
              <a:rPr lang="en-US" b="1" dirty="0" smtClean="0">
                <a:latin typeface="Arial" charset="0"/>
                <a:ea typeface="ＭＳ Ｐゴシック" charset="-128"/>
              </a:rPr>
            </a:br>
            <a:r>
              <a:rPr lang="en-US" b="1" dirty="0" smtClean="0">
                <a:latin typeface="Arial" charset="0"/>
                <a:ea typeface="ＭＳ Ｐゴシック" charset="-128"/>
              </a:rPr>
              <a:t/>
            </a:r>
            <a:br>
              <a:rPr lang="en-US" b="1" dirty="0" smtClean="0">
                <a:latin typeface="Arial" charset="0"/>
                <a:ea typeface="ＭＳ Ｐゴシック" charset="-128"/>
              </a:rPr>
            </a:br>
            <a:r>
              <a:rPr lang="en-US" b="1" i="1" dirty="0" smtClean="0">
                <a:latin typeface="Arial" charset="0"/>
                <a:ea typeface="ＭＳ Ｐゴシック" charset="-128"/>
              </a:rPr>
              <a:t>Infrastructure and Superstructure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762000" y="381000"/>
            <a:ext cx="739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200" i="0" dirty="0"/>
              <a:t>AOHT</a:t>
            </a:r>
            <a:br>
              <a:rPr lang="en-US" sz="3200" i="0" dirty="0"/>
            </a:br>
            <a:r>
              <a:rPr lang="en-US" sz="3200" i="0" dirty="0"/>
              <a:t>Sustainable Tourism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0" y="6653213"/>
            <a:ext cx="2422458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i="0" dirty="0">
                <a:solidFill>
                  <a:schemeClr val="tx1"/>
                </a:solidFill>
              </a:rPr>
              <a:t>Copyright © </a:t>
            </a:r>
            <a:r>
              <a:rPr lang="en-US" sz="800" i="0" dirty="0" smtClean="0">
                <a:solidFill>
                  <a:schemeClr val="tx1"/>
                </a:solidFill>
              </a:rPr>
              <a:t>2009–2016 NAF. </a:t>
            </a:r>
            <a:r>
              <a:rPr lang="en-US" sz="800" i="0" dirty="0">
                <a:solidFill>
                  <a:schemeClr val="tx1"/>
                </a:solidFill>
              </a:rPr>
              <a:t>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charset="-128"/>
              </a:rPr>
              <a:t>Waikiki Beach, Honolulu, Hawaii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4800600" y="6019800"/>
            <a:ext cx="419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152400" y="5562600"/>
            <a:ext cx="434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sz="1800" i="0" dirty="0">
              <a:solidFill>
                <a:schemeClr val="tx1"/>
              </a:solidFill>
            </a:endParaRP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pic>
        <p:nvPicPr>
          <p:cNvPr id="18438" name="Picture 5" descr="Hawaiidreamstime_4275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174750"/>
            <a:ext cx="8077200" cy="538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Monument Valley, Utah</a:t>
            </a:r>
            <a:endParaRPr lang="en-US" dirty="0"/>
          </a:p>
        </p:txBody>
      </p:sp>
      <p:pic>
        <p:nvPicPr>
          <p:cNvPr id="4" name="Table Placeholder 3"/>
          <p:cNvPicPr>
            <a:picLocks noGrp="1" noChangeAspect="1"/>
          </p:cNvPicPr>
          <p:nvPr>
            <p:ph type="tbl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7696200" cy="5339239"/>
          </a:xfrm>
        </p:spPr>
      </p:pic>
    </p:spTree>
    <p:extLst>
      <p:ext uri="{BB962C8B-B14F-4D97-AF65-F5344CB8AC3E}">
        <p14:creationId xmlns:p14="http://schemas.microsoft.com/office/powerpoint/2010/main" val="673801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28600"/>
            <a:ext cx="9144000" cy="4191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</a:pPr>
            <a:r>
              <a:rPr lang="en-US" i="0" kern="0" dirty="0" smtClean="0">
                <a:latin typeface="Arial" charset="0"/>
                <a:ea typeface="ＭＳ Ｐゴシック" charset="-128"/>
              </a:rPr>
              <a:t>Examples of Infrastructure</a:t>
            </a:r>
          </a:p>
        </p:txBody>
      </p:sp>
      <p:pic>
        <p:nvPicPr>
          <p:cNvPr id="7" name="Picture 21" descr="smallplanedreamstime_58640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0100" y="4419600"/>
            <a:ext cx="32639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Fotolia_49910466_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3200400" cy="2133600"/>
          </a:xfrm>
          <a:prstGeom prst="rect">
            <a:avLst/>
          </a:prstGeom>
        </p:spPr>
      </p:pic>
      <p:pic>
        <p:nvPicPr>
          <p:cNvPr id="9" name="Picture 8" descr="Fotolia_41444831_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743200"/>
            <a:ext cx="2667000" cy="1772771"/>
          </a:xfrm>
          <a:prstGeom prst="rect">
            <a:avLst/>
          </a:prstGeom>
        </p:spPr>
      </p:pic>
      <p:pic>
        <p:nvPicPr>
          <p:cNvPr id="10" name="Picture 9" descr="Fotolia_43507381_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143000"/>
            <a:ext cx="3244797" cy="2163198"/>
          </a:xfrm>
          <a:prstGeom prst="rect">
            <a:avLst/>
          </a:prstGeom>
        </p:spPr>
      </p:pic>
      <p:pic>
        <p:nvPicPr>
          <p:cNvPr id="11" name="Picture 10" descr="Fotolia_36725058_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95800"/>
            <a:ext cx="32004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382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252845"/>
            <a:ext cx="9144000" cy="533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+mj-lt"/>
                <a:ea typeface="ＭＳ Ｐゴシック" pitchFamily="-110" charset="-128"/>
                <a:cs typeface="ＭＳ Ｐゴシック" pitchFamily="-110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Verdana" pitchFamily="-110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</a:pPr>
            <a:r>
              <a:rPr lang="en-US" i="0" kern="0" dirty="0" smtClean="0">
                <a:latin typeface="Arial" charset="0"/>
                <a:ea typeface="ＭＳ Ｐゴシック" charset="-128"/>
              </a:rPr>
              <a:t>Examples of Superstructure</a:t>
            </a:r>
          </a:p>
        </p:txBody>
      </p:sp>
      <p:pic>
        <p:nvPicPr>
          <p:cNvPr id="3" name="Picture 22" descr="coffeeshopsigndreamstime_51806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828800"/>
            <a:ext cx="2438400" cy="3641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Fotolia_32382426_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5" y="2286000"/>
            <a:ext cx="2325181" cy="2906476"/>
          </a:xfrm>
          <a:prstGeom prst="rect">
            <a:avLst/>
          </a:prstGeom>
        </p:spPr>
      </p:pic>
      <p:pic>
        <p:nvPicPr>
          <p:cNvPr id="8" name="Picture 7" descr="Fotolia_45332852_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143000"/>
            <a:ext cx="3810000" cy="2540000"/>
          </a:xfrm>
          <a:prstGeom prst="rect">
            <a:avLst/>
          </a:prstGeom>
        </p:spPr>
      </p:pic>
      <p:pic>
        <p:nvPicPr>
          <p:cNvPr id="9" name="Picture 8" descr="Fotolia_37051806_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3733800"/>
            <a:ext cx="4114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675610"/>
      </p:ext>
    </p:extLst>
  </p:cSld>
  <p:clrMapOvr>
    <a:masterClrMapping/>
  </p:clrMapOvr>
</p:sld>
</file>

<file path=ppt/theme/theme1.xml><?xml version="1.0" encoding="utf-8"?>
<a:theme xmlns:a="http://schemas.openxmlformats.org/drawingml/2006/main" name="NAF PPT Template_092108">
  <a:themeElements>
    <a:clrScheme name="NAF PPT Template_09210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AF PPT Template_0921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-110" charset="0"/>
          <a:buNone/>
          <a:tabLst/>
          <a:defRPr kumimoji="0" lang="en-US" sz="2400" b="0" i="1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-110" charset="0"/>
          <a:buNone/>
          <a:tabLst/>
          <a:defRPr kumimoji="0" lang="en-US" sz="2400" b="0" i="1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pitchFamily="-110" charset="0"/>
          </a:defRPr>
        </a:defPPr>
      </a:lstStyle>
    </a:lnDef>
  </a:objectDefaults>
  <a:extraClrSchemeLst>
    <a:extraClrScheme>
      <a:clrScheme name="NAF PPT Template_09210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F PPT Template_09210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F PPT Template_09210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G4 Hardrive:Applications:Microsoft Office 2004:Templates:My Templates:Pearson Templates:NAF PPT Template_092108.ppt</Template>
  <TotalTime>4935</TotalTime>
  <Words>54</Words>
  <PresentationFormat>On-screen Show (4:3)</PresentationFormat>
  <Paragraphs>13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Times</vt:lpstr>
      <vt:lpstr>Verdana</vt:lpstr>
      <vt:lpstr>Arial</vt:lpstr>
      <vt:lpstr>NAF PPT Template_092108</vt:lpstr>
      <vt:lpstr>Unit 4, Lesson 10  Infrastructure and Superstructure</vt:lpstr>
      <vt:lpstr>Waikiki Beach, Honolulu, Hawaii</vt:lpstr>
      <vt:lpstr>Monument Valley, Utah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dc:creator/>
  <cp:keywords/>
  <dc:description/>
  <dcterms:created xsi:type="dcterms:W3CDTF">2011-03-31T20:11:58Z</dcterms:created>
  <dcterms:modified xsi:type="dcterms:W3CDTF">2015-11-27T23:18:27Z</dcterms:modified>
  <cp:category/>
</cp:coreProperties>
</file>